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2" r:id="rId9"/>
    <p:sldId id="264" r:id="rId10"/>
    <p:sldId id="270" r:id="rId11"/>
    <p:sldId id="265" r:id="rId12"/>
    <p:sldId id="274" r:id="rId13"/>
    <p:sldId id="273" r:id="rId14"/>
    <p:sldId id="271" r:id="rId15"/>
    <p:sldId id="266" r:id="rId16"/>
    <p:sldId id="272" r:id="rId17"/>
    <p:sldId id="267" r:id="rId18"/>
    <p:sldId id="269" r:id="rId19"/>
    <p:sldId id="276" r:id="rId20"/>
    <p:sldId id="268" r:id="rId21"/>
    <p:sldId id="275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-588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7E9DC279-599D-4294-8E3B-59828F3FACF6}" type="datetimeFigureOut">
              <a:rPr lang="en-AU" smtClean="0"/>
              <a:t>28/04/2015</a:t>
            </a:fld>
            <a:endParaRPr lang="en-AU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C9618236-3F67-469B-9D22-A67688BC9CFA}" type="slidenum">
              <a:rPr lang="en-AU" smtClean="0"/>
              <a:t>‹#›</a:t>
            </a:fld>
            <a:endParaRPr lang="en-A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://www.canberrauav.org.au/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UAV Outback Challenge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 smtClean="0"/>
              <a:t>Stephen </a:t>
            </a:r>
            <a:r>
              <a:rPr lang="en-AU" dirty="0" smtClean="0"/>
              <a:t>Dade</a:t>
            </a: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2986015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Challenges - Imaging</a:t>
            </a:r>
            <a:endParaRPr lang="en-AU" dirty="0"/>
          </a:p>
        </p:txBody>
      </p:sp>
      <p:pic>
        <p:nvPicPr>
          <p:cNvPr id="5122" name="Picture 2" descr="E:\Documents\ANU Talk\joe_and_organisers_measuring_distanc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340768"/>
            <a:ext cx="6192688" cy="5049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4741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Challenges - </a:t>
            </a:r>
            <a:r>
              <a:rPr lang="en-AU" dirty="0" err="1" smtClean="0"/>
              <a:t>Comms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 smtClean="0"/>
              <a:t>Range of </a:t>
            </a:r>
            <a:r>
              <a:rPr lang="en-AU" dirty="0" smtClean="0"/>
              <a:t>10km</a:t>
            </a:r>
            <a:endParaRPr lang="en-AU" dirty="0" smtClean="0"/>
          </a:p>
          <a:p>
            <a:r>
              <a:rPr lang="en-AU" dirty="0" smtClean="0"/>
              <a:t>UAV not able to have stabilised antennas</a:t>
            </a:r>
          </a:p>
          <a:p>
            <a:r>
              <a:rPr lang="en-AU" dirty="0" smtClean="0"/>
              <a:t>Reliable link - competition requirement</a:t>
            </a:r>
          </a:p>
          <a:p>
            <a:endParaRPr lang="en-AU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504" y="1600200"/>
            <a:ext cx="3020991" cy="4525963"/>
          </a:xfrm>
        </p:spPr>
      </p:pic>
    </p:spTree>
    <p:extLst>
      <p:ext uri="{BB962C8B-B14F-4D97-AF65-F5344CB8AC3E}">
        <p14:creationId xmlns:p14="http://schemas.microsoft.com/office/powerpoint/2010/main" val="1964330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Challenges - </a:t>
            </a:r>
            <a:r>
              <a:rPr lang="en-AU" dirty="0" smtClean="0"/>
              <a:t>Bottle Drop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 smtClean="0"/>
              <a:t>Wind effects</a:t>
            </a:r>
          </a:p>
          <a:p>
            <a:r>
              <a:rPr lang="en-AU" dirty="0" smtClean="0"/>
              <a:t>Padding to protect the bottle</a:t>
            </a:r>
          </a:p>
          <a:p>
            <a:r>
              <a:rPr lang="en-AU" dirty="0" smtClean="0"/>
              <a:t>Reliable release mechanism</a:t>
            </a:r>
          </a:p>
          <a:p>
            <a:r>
              <a:rPr lang="en-AU" dirty="0" smtClean="0"/>
              <a:t>Predicting the drop location</a:t>
            </a:r>
            <a:endParaRPr lang="en-AU" dirty="0"/>
          </a:p>
        </p:txBody>
      </p:sp>
      <p:pic>
        <p:nvPicPr>
          <p:cNvPr id="8194" name="Picture 2" descr="E:\Pictures\Photos\OBC 2014\Canberra-UAV\51-P101026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1772816"/>
            <a:ext cx="4586530" cy="3439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2990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 Bottle Drop Test</a:t>
            </a:r>
            <a:endParaRPr lang="en-AU" dirty="0"/>
          </a:p>
        </p:txBody>
      </p:sp>
      <p:pic>
        <p:nvPicPr>
          <p:cNvPr id="4" name="Bottle_Drop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763713"/>
            <a:ext cx="7467600" cy="4197350"/>
          </a:xfrm>
        </p:spPr>
      </p:pic>
    </p:spTree>
    <p:extLst>
      <p:ext uri="{BB962C8B-B14F-4D97-AF65-F5344CB8AC3E}">
        <p14:creationId xmlns:p14="http://schemas.microsoft.com/office/powerpoint/2010/main" val="1866867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Challenges - Bottle Drop</a:t>
            </a:r>
            <a:endParaRPr lang="en-AU" dirty="0"/>
          </a:p>
        </p:txBody>
      </p:sp>
      <p:pic>
        <p:nvPicPr>
          <p:cNvPr id="6146" name="Picture 2" descr="E:\Documents\ANU Talk\chute_unfurling_above_jo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636" y="1384903"/>
            <a:ext cx="6552728" cy="528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4881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Challenges - Ground Station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 smtClean="0"/>
              <a:t>Plenty of viewing space for data</a:t>
            </a:r>
          </a:p>
          <a:p>
            <a:r>
              <a:rPr lang="en-AU" dirty="0" smtClean="0"/>
              <a:t>Multiple operators</a:t>
            </a:r>
          </a:p>
          <a:p>
            <a:r>
              <a:rPr lang="en-AU" dirty="0" smtClean="0"/>
              <a:t>Power and networking</a:t>
            </a:r>
            <a:endParaRPr lang="en-AU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642493"/>
            <a:ext cx="3657600" cy="2441376"/>
          </a:xfrm>
        </p:spPr>
      </p:pic>
    </p:spTree>
    <p:extLst>
      <p:ext uri="{BB962C8B-B14F-4D97-AF65-F5344CB8AC3E}">
        <p14:creationId xmlns:p14="http://schemas.microsoft.com/office/powerpoint/2010/main" val="1067555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Final Scores</a:t>
            </a:r>
            <a:endParaRPr lang="en-AU" dirty="0"/>
          </a:p>
        </p:txBody>
      </p:sp>
      <p:pic>
        <p:nvPicPr>
          <p:cNvPr id="7170" name="Picture 2" descr="E:\Pictures\Photos\OBC 2014\canberra uav\10599308_841229555910391_4251125581362955575_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8064896" cy="250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840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Winners!</a:t>
            </a:r>
            <a:endParaRPr lang="en-AU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31" y="1379909"/>
            <a:ext cx="7200539" cy="5073427"/>
          </a:xfrm>
        </p:spPr>
      </p:pic>
    </p:spTree>
    <p:extLst>
      <p:ext uri="{BB962C8B-B14F-4D97-AF65-F5344CB8AC3E}">
        <p14:creationId xmlns:p14="http://schemas.microsoft.com/office/powerpoint/2010/main" val="719715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Accidents along the way</a:t>
            </a:r>
            <a:endParaRPr lang="en-AU" dirty="0"/>
          </a:p>
        </p:txBody>
      </p:sp>
      <p:pic>
        <p:nvPicPr>
          <p:cNvPr id="4098" name="Picture 2" descr="E:\Documents\ANU Talk\14904469322_7d8604ed12_k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91" y="1484784"/>
            <a:ext cx="7442418" cy="496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9456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Accidents along the way</a:t>
            </a:r>
          </a:p>
        </p:txBody>
      </p:sp>
      <p:pic>
        <p:nvPicPr>
          <p:cNvPr id="1027" name="Picture 3" descr="E:\Documents\UAV Challenge\Bushmaster Crash\20140525_11153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200" y="1410651"/>
            <a:ext cx="6915601" cy="5186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5399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OBC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Outback UAV Challenge (OBC) requires teams to design, build and operate a UAV capable of finding a missing bushwalker and drop a bottle of water to them</a:t>
            </a:r>
          </a:p>
          <a:p>
            <a:r>
              <a:rPr lang="en-US" dirty="0" smtClean="0"/>
              <a:t>$</a:t>
            </a:r>
            <a:r>
              <a:rPr lang="en-US" dirty="0"/>
              <a:t>50,000 first place prize</a:t>
            </a:r>
          </a:p>
          <a:p>
            <a:r>
              <a:rPr lang="en-US" dirty="0"/>
              <a:t>116 teams (2014) from around the world</a:t>
            </a:r>
          </a:p>
          <a:p>
            <a:r>
              <a:rPr lang="en-US" dirty="0"/>
              <a:t>Several Deliverables along the way</a:t>
            </a:r>
          </a:p>
          <a:p>
            <a:r>
              <a:rPr lang="en-US" dirty="0"/>
              <a:t>Very few teams make it to the end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0342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Lessons Learnt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Test in all weather conditions</a:t>
            </a:r>
          </a:p>
          <a:p>
            <a:r>
              <a:rPr lang="en-AU" dirty="0" smtClean="0"/>
              <a:t>Test all the time!</a:t>
            </a:r>
          </a:p>
          <a:p>
            <a:r>
              <a:rPr lang="en-AU" dirty="0" smtClean="0"/>
              <a:t>Simulate in software beforehand</a:t>
            </a:r>
          </a:p>
          <a:p>
            <a:r>
              <a:rPr lang="en-AU" dirty="0" err="1" smtClean="0"/>
              <a:t>Preflight</a:t>
            </a:r>
            <a:r>
              <a:rPr lang="en-AU" dirty="0" smtClean="0"/>
              <a:t> checklists</a:t>
            </a:r>
          </a:p>
          <a:p>
            <a:r>
              <a:rPr lang="en-AU" dirty="0" smtClean="0"/>
              <a:t>Small-scale tests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55077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Where to next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Buy more UAV’s!</a:t>
            </a:r>
          </a:p>
          <a:p>
            <a:r>
              <a:rPr lang="en-AU" dirty="0" smtClean="0"/>
              <a:t>Prepare for the next </a:t>
            </a:r>
            <a:r>
              <a:rPr lang="en-AU" dirty="0" smtClean="0"/>
              <a:t>competition (2016)</a:t>
            </a:r>
            <a:endParaRPr lang="en-AU" dirty="0" smtClean="0"/>
          </a:p>
          <a:p>
            <a:r>
              <a:rPr lang="en-AU" dirty="0" smtClean="0"/>
              <a:t>Collaborate with like-minded organisations</a:t>
            </a:r>
          </a:p>
          <a:p>
            <a:r>
              <a:rPr lang="en-AU" dirty="0" smtClean="0"/>
              <a:t>Advance the field of civilian UAV’s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017949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Questions?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690864" cy="4525963"/>
          </a:xfrm>
        </p:spPr>
        <p:txBody>
          <a:bodyPr/>
          <a:lstStyle/>
          <a:p>
            <a:r>
              <a:rPr lang="en-AU" dirty="0" smtClean="0">
                <a:hlinkClick r:id="rId2"/>
              </a:rPr>
              <a:t>www.canberraUAV.org.au</a:t>
            </a:r>
            <a:endParaRPr lang="en-AU" dirty="0" smtClean="0"/>
          </a:p>
          <a:p>
            <a:endParaRPr lang="en-AU" dirty="0"/>
          </a:p>
        </p:txBody>
      </p:sp>
      <p:pic>
        <p:nvPicPr>
          <p:cNvPr id="2050" name="Picture 2" descr="E:\Pictures\Photos\OBC 2014\canberra uav\canberra uav\DSC_767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6418" y="2636912"/>
            <a:ext cx="5111976" cy="3407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984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OBC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340768"/>
            <a:ext cx="7443742" cy="4968553"/>
          </a:xfrm>
        </p:spPr>
      </p:pic>
    </p:spTree>
    <p:extLst>
      <p:ext uri="{BB962C8B-B14F-4D97-AF65-F5344CB8AC3E}">
        <p14:creationId xmlns:p14="http://schemas.microsoft.com/office/powerpoint/2010/main" val="1248545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OBC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Objectives</a:t>
            </a:r>
          </a:p>
          <a:p>
            <a:pPr lvl="1"/>
            <a:r>
              <a:rPr lang="en-AU" dirty="0" smtClean="0"/>
              <a:t>UAV takes off from airport and autonomously travels 5km to search area</a:t>
            </a:r>
          </a:p>
          <a:p>
            <a:pPr lvl="1"/>
            <a:r>
              <a:rPr lang="en-AU" dirty="0" smtClean="0"/>
              <a:t>UAV covers the 1.5x2.5km search area, looking for the missing bushwalker (Joe)</a:t>
            </a:r>
          </a:p>
          <a:p>
            <a:pPr lvl="1"/>
            <a:r>
              <a:rPr lang="en-AU" dirty="0" smtClean="0"/>
              <a:t>Must then drop a bottle of water to Joe</a:t>
            </a:r>
          </a:p>
          <a:p>
            <a:pPr lvl="1"/>
            <a:r>
              <a:rPr lang="en-AU" dirty="0" smtClean="0"/>
              <a:t>Then UAV returns safely to the airport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48786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OBC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 smtClean="0"/>
              <a:t>Points are given for</a:t>
            </a:r>
          </a:p>
          <a:p>
            <a:pPr lvl="1"/>
            <a:r>
              <a:rPr lang="en-AU" dirty="0" smtClean="0"/>
              <a:t>Accuracy of bottle drop</a:t>
            </a:r>
          </a:p>
          <a:p>
            <a:pPr lvl="1"/>
            <a:r>
              <a:rPr lang="en-AU" dirty="0" smtClean="0"/>
              <a:t>Automatic detection of Joe’s position</a:t>
            </a:r>
          </a:p>
          <a:p>
            <a:pPr lvl="1"/>
            <a:r>
              <a:rPr lang="en-AU" dirty="0" smtClean="0"/>
              <a:t>Automatic </a:t>
            </a:r>
            <a:r>
              <a:rPr lang="en-AU" dirty="0" err="1" smtClean="0"/>
              <a:t>takeoff</a:t>
            </a:r>
            <a:r>
              <a:rPr lang="en-AU" dirty="0" smtClean="0"/>
              <a:t> and landing</a:t>
            </a:r>
          </a:p>
          <a:p>
            <a:pPr lvl="1"/>
            <a:r>
              <a:rPr lang="en-AU" dirty="0" smtClean="0"/>
              <a:t>Written and oral reports</a:t>
            </a:r>
          </a:p>
          <a:p>
            <a:r>
              <a:rPr lang="en-AU" dirty="0" smtClean="0"/>
              <a:t>Emphasis on Safety</a:t>
            </a:r>
          </a:p>
          <a:p>
            <a:pPr lvl="1"/>
            <a:r>
              <a:rPr lang="en-AU" dirty="0" smtClean="0"/>
              <a:t>All teams must prove that their UAV can be operated in a safe and controlled </a:t>
            </a:r>
            <a:r>
              <a:rPr lang="en-AU" dirty="0" smtClean="0"/>
              <a:t>manner</a:t>
            </a:r>
          </a:p>
          <a:p>
            <a:pPr lvl="1"/>
            <a:r>
              <a:rPr lang="en-AU" dirty="0" smtClean="0"/>
              <a:t>Failsafe systems must be demonstrated (on the ground)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283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Search Area</a:t>
            </a:r>
            <a:endParaRPr lang="en-A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323274"/>
            <a:ext cx="3168352" cy="62020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V="1">
            <a:off x="3917908" y="1340768"/>
            <a:ext cx="2232248" cy="52689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4070308" y="5076951"/>
            <a:ext cx="2373900" cy="15224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563888" y="3681028"/>
            <a:ext cx="2232248" cy="1440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053569" y="1700377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Airport</a:t>
            </a:r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1018396" y="3640378"/>
            <a:ext cx="2467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Competition Boundary</a:t>
            </a:r>
            <a:endParaRPr lang="en-AU" dirty="0"/>
          </a:p>
        </p:txBody>
      </p:sp>
      <p:sp>
        <p:nvSpPr>
          <p:cNvPr id="13" name="TextBox 12"/>
          <p:cNvSpPr txBox="1"/>
          <p:nvPr/>
        </p:nvSpPr>
        <p:spPr>
          <a:xfrm>
            <a:off x="2615999" y="5076951"/>
            <a:ext cx="1454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Search Area</a:t>
            </a:r>
            <a:endParaRPr lang="en-AU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5047575" y="2069709"/>
            <a:ext cx="0" cy="812556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499992" y="2291321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1km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1481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Challenges - Airframe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 smtClean="0"/>
              <a:t>Need ~60km range</a:t>
            </a:r>
          </a:p>
          <a:p>
            <a:r>
              <a:rPr lang="en-AU" dirty="0" smtClean="0"/>
              <a:t>Able to cope with strong winds</a:t>
            </a:r>
          </a:p>
          <a:p>
            <a:r>
              <a:rPr lang="en-AU" dirty="0" smtClean="0"/>
              <a:t>Big enough to carry avionics/</a:t>
            </a:r>
            <a:r>
              <a:rPr lang="en-AU" dirty="0" err="1" smtClean="0"/>
              <a:t>comms</a:t>
            </a:r>
            <a:r>
              <a:rPr lang="en-AU" dirty="0" smtClean="0"/>
              <a:t> </a:t>
            </a:r>
            <a:r>
              <a:rPr lang="en-AU" dirty="0" smtClean="0"/>
              <a:t>gear</a:t>
            </a:r>
            <a:endParaRPr lang="en-AU" dirty="0" smtClean="0"/>
          </a:p>
          <a:p>
            <a:r>
              <a:rPr lang="en-AU" dirty="0" smtClean="0"/>
              <a:t>Reliable</a:t>
            </a:r>
          </a:p>
          <a:p>
            <a:r>
              <a:rPr lang="en-AU" dirty="0" smtClean="0"/>
              <a:t>Able to be used on short runways</a:t>
            </a:r>
            <a:endParaRPr lang="en-AU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642493"/>
            <a:ext cx="3657600" cy="2441376"/>
          </a:xfrm>
        </p:spPr>
      </p:pic>
    </p:spTree>
    <p:extLst>
      <p:ext uri="{BB962C8B-B14F-4D97-AF65-F5344CB8AC3E}">
        <p14:creationId xmlns:p14="http://schemas.microsoft.com/office/powerpoint/2010/main" val="655349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Challenges - Autopilot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 smtClean="0"/>
              <a:t>Reliability!</a:t>
            </a:r>
          </a:p>
          <a:p>
            <a:r>
              <a:rPr lang="en-AU" dirty="0" smtClean="0"/>
              <a:t>Accurate</a:t>
            </a:r>
          </a:p>
          <a:p>
            <a:r>
              <a:rPr lang="en-AU" dirty="0" smtClean="0"/>
              <a:t>Able to handle sensor failures or degradation</a:t>
            </a:r>
          </a:p>
          <a:p>
            <a:r>
              <a:rPr lang="en-AU" dirty="0" smtClean="0"/>
              <a:t>Easy to debug and test</a:t>
            </a:r>
          </a:p>
          <a:p>
            <a:r>
              <a:rPr lang="en-AU" dirty="0" smtClean="0"/>
              <a:t>(Relatively) affordable</a:t>
            </a:r>
            <a:endParaRPr lang="en-AU" dirty="0"/>
          </a:p>
        </p:txBody>
      </p:sp>
      <p:pic>
        <p:nvPicPr>
          <p:cNvPr id="3074" name="Picture 2" descr="http://baskaerospace.com.au/wp-content/uploads/2013/10/pixhawk-to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916832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04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Challenges - Imaging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 smtClean="0"/>
              <a:t>Ground resolution of 10cm/pixel</a:t>
            </a:r>
          </a:p>
          <a:p>
            <a:r>
              <a:rPr lang="en-AU" dirty="0" smtClean="0"/>
              <a:t>Sensitive camera sensor</a:t>
            </a:r>
          </a:p>
          <a:p>
            <a:r>
              <a:rPr lang="en-AU" dirty="0" smtClean="0"/>
              <a:t>Fast shutter</a:t>
            </a:r>
          </a:p>
          <a:p>
            <a:r>
              <a:rPr lang="en-AU" dirty="0" smtClean="0"/>
              <a:t>CPU power for </a:t>
            </a:r>
            <a:r>
              <a:rPr lang="en-AU" dirty="0" err="1" smtClean="0"/>
              <a:t>realtime</a:t>
            </a:r>
            <a:r>
              <a:rPr lang="en-AU" dirty="0" smtClean="0"/>
              <a:t> image processing</a:t>
            </a:r>
            <a:endParaRPr lang="en-AU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132856"/>
            <a:ext cx="4421124" cy="2951013"/>
          </a:xfrm>
        </p:spPr>
      </p:pic>
    </p:spTree>
    <p:extLst>
      <p:ext uri="{BB962C8B-B14F-4D97-AF65-F5344CB8AC3E}">
        <p14:creationId xmlns:p14="http://schemas.microsoft.com/office/powerpoint/2010/main" val="3727332710"/>
      </p:ext>
    </p:extLst>
  </p:cSld>
  <p:clrMapOvr>
    <a:masterClrMapping/>
  </p:clrMapOvr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249</TotalTime>
  <Words>364</Words>
  <Application>Microsoft Office PowerPoint</Application>
  <PresentationFormat>On-screen Show (4:3)</PresentationFormat>
  <Paragraphs>79</Paragraphs>
  <Slides>22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Technic</vt:lpstr>
      <vt:lpstr>UAV Outback Challenge</vt:lpstr>
      <vt:lpstr>The OBC</vt:lpstr>
      <vt:lpstr>The OBC</vt:lpstr>
      <vt:lpstr>The OBC</vt:lpstr>
      <vt:lpstr>The OBC</vt:lpstr>
      <vt:lpstr>The Search Area</vt:lpstr>
      <vt:lpstr>Challenges - Airframe</vt:lpstr>
      <vt:lpstr>Challenges - Autopilot</vt:lpstr>
      <vt:lpstr>Challenges - Imaging</vt:lpstr>
      <vt:lpstr>Challenges - Imaging</vt:lpstr>
      <vt:lpstr>Challenges - Comms</vt:lpstr>
      <vt:lpstr>Challenges - Bottle Drop</vt:lpstr>
      <vt:lpstr>A Bottle Drop Test</vt:lpstr>
      <vt:lpstr>Challenges - Bottle Drop</vt:lpstr>
      <vt:lpstr>Challenges - Ground Station</vt:lpstr>
      <vt:lpstr>Final Scores</vt:lpstr>
      <vt:lpstr>The Winners!</vt:lpstr>
      <vt:lpstr>Accidents along the way</vt:lpstr>
      <vt:lpstr>Accidents along the way</vt:lpstr>
      <vt:lpstr>Lessons Learnt</vt:lpstr>
      <vt:lpstr>Where to next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UAV Outback Challenge</dc:title>
  <dc:creator>Stephen</dc:creator>
  <cp:lastModifiedBy>Stephen</cp:lastModifiedBy>
  <cp:revision>35</cp:revision>
  <dcterms:created xsi:type="dcterms:W3CDTF">2015-04-27T09:53:36Z</dcterms:created>
  <dcterms:modified xsi:type="dcterms:W3CDTF">2015-04-28T13:30:32Z</dcterms:modified>
</cp:coreProperties>
</file>

<file path=docProps/thumbnail.jpeg>
</file>